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8" r:id="rId3"/>
    <p:sldId id="274" r:id="rId4"/>
    <p:sldId id="257" r:id="rId5"/>
    <p:sldId id="259" r:id="rId6"/>
    <p:sldId id="263" r:id="rId7"/>
    <p:sldId id="264" r:id="rId8"/>
    <p:sldId id="265" r:id="rId9"/>
    <p:sldId id="266" r:id="rId10"/>
    <p:sldId id="270" r:id="rId11"/>
    <p:sldId id="279" r:id="rId12"/>
    <p:sldId id="277" r:id="rId13"/>
    <p:sldId id="281" r:id="rId14"/>
    <p:sldId id="269" r:id="rId15"/>
    <p:sldId id="268" r:id="rId16"/>
    <p:sldId id="286" r:id="rId17"/>
    <p:sldId id="287" r:id="rId18"/>
    <p:sldId id="288" r:id="rId19"/>
    <p:sldId id="291" r:id="rId20"/>
    <p:sldId id="292" r:id="rId21"/>
    <p:sldId id="289" r:id="rId22"/>
    <p:sldId id="290" r:id="rId23"/>
    <p:sldId id="293" r:id="rId24"/>
    <p:sldId id="284" r:id="rId25"/>
    <p:sldId id="283" r:id="rId26"/>
    <p:sldId id="282" r:id="rId27"/>
    <p:sldId id="267" r:id="rId28"/>
    <p:sldId id="285" r:id="rId29"/>
    <p:sldId id="27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B08"/>
    <a:srgbClr val="520E4F"/>
    <a:srgbClr val="323E1A"/>
    <a:srgbClr val="768208"/>
    <a:srgbClr val="000F2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928794" y="714356"/>
            <a:ext cx="5760640" cy="985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ГККП Детский сад №14  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Достық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акимате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города Кокшетау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5"/>
          <p:cNvSpPr txBox="1">
            <a:spLocks/>
          </p:cNvSpPr>
          <p:nvPr/>
        </p:nvSpPr>
        <p:spPr>
          <a:xfrm>
            <a:off x="1643042" y="3000372"/>
            <a:ext cx="5760640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ru-RU" sz="5400" b="1" i="1" dirty="0" smtClean="0">
              <a:ln w="19050">
                <a:solidFill>
                  <a:prstClr val="white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2143116"/>
            <a:ext cx="700092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Развитие творческого воображения  у детей  дошкольного возраста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основе технологии ТРИЗ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1736" y="4357694"/>
            <a:ext cx="60007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000F2E"/>
                </a:solidFill>
                <a:latin typeface="Times New Roman" pitchFamily="18" charset="0"/>
                <a:cs typeface="Times New Roman" pitchFamily="18" charset="0"/>
              </a:rPr>
              <a:t>(Из опыта работы  </a:t>
            </a:r>
            <a:r>
              <a:rPr lang="ru-RU" sz="2400" dirty="0" err="1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000F2E"/>
                </a:solidFill>
                <a:latin typeface="Times New Roman" pitchFamily="18" charset="0"/>
                <a:cs typeface="Times New Roman" pitchFamily="18" charset="0"/>
              </a:rPr>
              <a:t>Фотиной</a:t>
            </a:r>
            <a:r>
              <a:rPr lang="ru-RU" sz="2400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000F2E"/>
                </a:solidFill>
                <a:latin typeface="Times New Roman" pitchFamily="18" charset="0"/>
                <a:cs typeface="Times New Roman" pitchFamily="18" charset="0"/>
              </a:rPr>
              <a:t> Н.В.</a:t>
            </a:r>
          </a:p>
          <a:p>
            <a:pPr algn="r"/>
            <a:r>
              <a:rPr lang="ru-RU" sz="2400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000F2E"/>
                </a:solidFill>
                <a:latin typeface="Times New Roman" pitchFamily="18" charset="0"/>
                <a:cs typeface="Times New Roman" pitchFamily="18" charset="0"/>
              </a:rPr>
              <a:t> воспитателя второй категории)</a:t>
            </a:r>
          </a:p>
          <a:p>
            <a:endParaRPr lang="ru-RU" dirty="0" smtClean="0">
              <a:ln w="18000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solidFill>
                <a:srgbClr val="000F2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n w="18000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solidFill>
                <a:srgbClr val="000F2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n w="18000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solidFill>
                <a:srgbClr val="000F2E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000F2E"/>
                </a:solidFill>
                <a:latin typeface="Times New Roman" pitchFamily="18" charset="0"/>
                <a:cs typeface="Times New Roman" pitchFamily="18" charset="0"/>
              </a:rPr>
              <a:t>               2017год</a:t>
            </a:r>
            <a:endParaRPr lang="ru-RU" sz="2400" dirty="0">
              <a:solidFill>
                <a:srgbClr val="000F2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25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571604" y="1857364"/>
            <a:ext cx="7000924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«Жизнь ребенка полна лишь тогда,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когда он живет в мире сказок,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творчества, воображения, фантазии,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без этого он засушенный цветок»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В.А. Сухомлинский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137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992" y="1357298"/>
            <a:ext cx="5214974" cy="3071834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«Воображение важнее знания. </a:t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Знание ограничено, воображением можно охватить всё»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</a:t>
            </a:r>
            <a:br>
              <a:rPr lang="ru-RU" dirty="0" smtClean="0"/>
            </a:br>
            <a:r>
              <a:rPr lang="ru-RU" dirty="0" smtClean="0">
                <a:solidFill>
                  <a:srgbClr val="00B050"/>
                </a:solidFill>
              </a:rPr>
              <a:t>           А. </a:t>
            </a:r>
            <a:r>
              <a:rPr lang="ru-RU" dirty="0" err="1" smtClean="0">
                <a:solidFill>
                  <a:srgbClr val="00B050"/>
                </a:solidFill>
              </a:rPr>
              <a:t>Энштейн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7" name="Picture 2" descr="https://fs00.infourok.ru/images/doc/185/212297/img23.jpg"/>
          <p:cNvPicPr>
            <a:picLocks noChangeAspect="1" noChangeArrowheads="1"/>
          </p:cNvPicPr>
          <p:nvPr/>
        </p:nvPicPr>
        <p:blipFill>
          <a:blip r:embed="rId2"/>
          <a:srcRect l="2303" t="2828" r="52531" b="13686"/>
          <a:stretch>
            <a:fillRect/>
          </a:stretch>
        </p:blipFill>
        <p:spPr bwMode="auto">
          <a:xfrm>
            <a:off x="1285852" y="642918"/>
            <a:ext cx="2274305" cy="31530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97676" y="548680"/>
            <a:ext cx="5760640" cy="7920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691680" y="2996952"/>
            <a:ext cx="5760640" cy="3475364"/>
            <a:chOff x="607288" y="-815361"/>
            <a:chExt cx="7925152" cy="701236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07288" y="-815361"/>
              <a:ext cx="7925152" cy="7452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" name="Прямоугольник 3"/>
            <p:cNvSpPr>
              <a:spLocks noChangeArrowheads="1"/>
            </p:cNvSpPr>
            <p:nvPr/>
          </p:nvSpPr>
          <p:spPr bwMode="auto">
            <a:xfrm>
              <a:off x="1424897" y="5389684"/>
              <a:ext cx="6491880" cy="807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pic>
        <p:nvPicPr>
          <p:cNvPr id="1026" name="Рисунок 2" descr="H:\документы\фотографии\группа №7 2016год\Новая папка\IMG-20171022-WA0014.jpg"/>
          <p:cNvPicPr>
            <a:picLocks noChangeAspect="1" noChangeArrowheads="1"/>
          </p:cNvPicPr>
          <p:nvPr/>
        </p:nvPicPr>
        <p:blipFill>
          <a:blip r:embed="rId2"/>
          <a:srcRect l="20833" t="9375" r="32292" b="33073"/>
          <a:stretch>
            <a:fillRect/>
          </a:stretch>
        </p:blipFill>
        <p:spPr bwMode="auto">
          <a:xfrm>
            <a:off x="1714480" y="1418192"/>
            <a:ext cx="2071702" cy="2377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929058" y="857232"/>
            <a:ext cx="385765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0039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143372" y="2071678"/>
            <a:ext cx="335758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30039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7620" y="1214422"/>
            <a:ext cx="47863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Фотина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Наталья  Валерьевна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 рождения: 1980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Образование:  высшее дошкольное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Категория: вторая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Кокшетауский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Государственный Университет им. Ш.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Уалиханова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Педагогический стаж:  5 лет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Место работы: ГККП Детский сад № 14  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Досты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при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акимате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города Кокшетау, воспитатель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84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714356"/>
            <a:ext cx="72152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Тема: 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Развитие творческого воображения  у детей  дошкольного возраста  на основе технологии ТРИЗ</a:t>
            </a:r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Воображение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это  способность сознания создавать образы, замыслы, представления, идеи и манипулировать  (оперировать) ими.</a:t>
            </a:r>
          </a:p>
          <a:p>
            <a:endPara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Творческое воображение –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самостоятельное создание новых образов, которые реализуются в оригинальных продуктах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1285860"/>
            <a:ext cx="68580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Этапы работы:</a:t>
            </a:r>
          </a:p>
          <a:p>
            <a:endParaRPr lang="ru-RU" sz="32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1.Определение темы</a:t>
            </a: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2.Постановка цели , задач.</a:t>
            </a: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3.Изучение теоретической литературы</a:t>
            </a: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4.Практическая деятельность</a:t>
            </a: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5.Обобщение опыта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6" descr="20171003_113104"/>
          <p:cNvPicPr>
            <a:picLocks noChangeAspect="1" noChangeArrowheads="1"/>
          </p:cNvPicPr>
          <p:nvPr/>
        </p:nvPicPr>
        <p:blipFill>
          <a:blip r:embed="rId2"/>
          <a:srcRect l="1923" r="9615"/>
          <a:stretch>
            <a:fillRect/>
          </a:stretch>
        </p:blipFill>
        <p:spPr bwMode="auto">
          <a:xfrm>
            <a:off x="2285984" y="3143248"/>
            <a:ext cx="4572032" cy="33102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643042" y="714356"/>
            <a:ext cx="7143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Обобщение опыта - пособие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Развитие творческого воображения  у детей  дошкольного возраста  на основе технологии ТРИЗ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kk-KZ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(и</a:t>
            </a:r>
            <a:r>
              <a:rPr lang="ru-RU" sz="24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опыта работы </a:t>
            </a:r>
            <a:r>
              <a:rPr lang="ru-RU" sz="24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Фотиной</a:t>
            </a:r>
            <a:r>
              <a:rPr lang="ru-RU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Н.В. Воспитателя Детского сада № 14«</a:t>
            </a:r>
            <a:r>
              <a:rPr lang="ru-RU" sz="24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Досты</a:t>
            </a:r>
            <a:r>
              <a:rPr lang="kk-KZ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г. Кокшетау</a:t>
            </a:r>
            <a:r>
              <a:rPr lang="kk-KZ" sz="2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642918"/>
            <a:ext cx="6715172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Содержание:</a:t>
            </a:r>
          </a:p>
          <a:p>
            <a:endParaRPr lang="ru-RU" sz="9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Введение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Теоретические основы развития творческого воображения дошкольников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2.1.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Технология ТРИЗ. Методы и приемы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2.2.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Воображение и его особенности в дошкольном возрасте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2.3.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Психологические методы диагностики воображения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2.4.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Развитие творческого воображения на основе 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технологии ТРИЗ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2.5 Перспективное планирование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2.6 Содержание вариативного компонента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Список использованной литературы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Приложения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1571612"/>
            <a:ext cx="67151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Цель работы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Заключается в создании комплексной системы развития творческого воображения дошкольников посредством методов ТРИЗ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т.е научить осознанно осмысливать  действительность, развивать творческое воображение.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579358"/>
            <a:ext cx="6715172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endParaRPr lang="ru-RU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0F2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1. Научить ребенка быть оригинальным.</a:t>
            </a:r>
          </a:p>
          <a:p>
            <a:r>
              <a:rPr lang="ru-RU" sz="2400" b="1" dirty="0" smtClean="0">
                <a:solidFill>
                  <a:srgbClr val="000F2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2. Учить ребенка создавать замысел.</a:t>
            </a:r>
          </a:p>
          <a:p>
            <a:r>
              <a:rPr lang="ru-RU" sz="2400" b="1" dirty="0" smtClean="0">
                <a:solidFill>
                  <a:srgbClr val="000F2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3. Расширять у детей  возможности мышления.</a:t>
            </a:r>
          </a:p>
          <a:p>
            <a:r>
              <a:rPr lang="ru-RU" sz="2400" b="1" dirty="0" smtClean="0">
                <a:solidFill>
                  <a:srgbClr val="000F2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4. Помочь ребенку представлять образы выражающие внутренние переживания посредством изобразительных средств .</a:t>
            </a:r>
            <a:r>
              <a:rPr lang="ru-RU" sz="2400" b="1" dirty="0" smtClean="0">
                <a:solidFill>
                  <a:srgbClr val="000F2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000F2E"/>
                </a:solidFill>
                <a:latin typeface="Times New Roman" pitchFamily="18" charset="0"/>
                <a:cs typeface="Times New Roman" pitchFamily="18" charset="0"/>
              </a:rPr>
              <a:t>5. Привить ребенку радость творческих открытий.</a:t>
            </a:r>
          </a:p>
          <a:p>
            <a:r>
              <a:rPr lang="ru-RU" sz="2400" b="1" dirty="0" smtClean="0">
                <a:solidFill>
                  <a:srgbClr val="000F2E"/>
                </a:solidFill>
                <a:latin typeface="Times New Roman" pitchFamily="18" charset="0"/>
                <a:cs typeface="Times New Roman" pitchFamily="18" charset="0"/>
              </a:rPr>
              <a:t>6.Формировать у детей культуру чувств через развитие воображения.</a:t>
            </a:r>
          </a:p>
          <a:p>
            <a:endParaRPr lang="ru-RU" sz="2400" b="1" dirty="0" smtClean="0">
              <a:solidFill>
                <a:srgbClr val="000F2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43042" y="571481"/>
            <a:ext cx="728667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Введение. Актуальность темы: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Социально-экономические преобразования в обществе диктуют необходимость формирования творчески активной личности, обладающей способностью эффективно и нестандартно решать новые жизненные проблемы.</a:t>
            </a: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Процесс воображения всегда протекает в неразрывной связи с такими процессами - памятью и мышлением.</a:t>
            </a:r>
            <a:endParaRPr lang="ru-RU" sz="17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Многие способности и чувства, которыми наделяет нас природа, к сожалению, остаются недостаточно развитыми и не раскрытыми, а значит, и нереализованными в будущей жизни. 2</a:t>
            </a: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Воображение выступает предпосылкой эффективного усвоения детьми новых знаний.</a:t>
            </a:r>
          </a:p>
          <a:p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Никакой вид творческой деятельности не может обойтись без воображения. </a:t>
            </a:r>
          </a:p>
          <a:p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4.Школьное обучение требует уже достаточно сформированного уровня воображения. К первому классу ребенок должен уметь ориентироваться в ситуациях, в которых происходят различные преобразования предметов, образов, знаков, и быть готовым к предвосхищению возможных изменений.</a:t>
            </a:r>
          </a:p>
          <a:p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</a:t>
            </a: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Наличие развитого воображения в зрелые годы обуславливает успешность любого вида профессиональной деятельности человека. Поэтому развитие творческих способностей и воображения  – одна из главных задач дошкольного воспитания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11111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5984" y="714356"/>
            <a:ext cx="22145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Новизна</a:t>
            </a:r>
            <a:endParaRPr lang="ru-RU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1285860"/>
            <a:ext cx="74295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323E1A"/>
                </a:solidFill>
                <a:latin typeface="Times New Roman" pitchFamily="18" charset="0"/>
                <a:cs typeface="Times New Roman" pitchFamily="18" charset="0"/>
              </a:rPr>
              <a:t>Новизна состоит  в развитии  </a:t>
            </a:r>
            <a:r>
              <a:rPr lang="ru-RU" sz="2400" dirty="0" err="1" smtClean="0">
                <a:solidFill>
                  <a:srgbClr val="323E1A"/>
                </a:solidFill>
                <a:latin typeface="Times New Roman" pitchFamily="18" charset="0"/>
                <a:cs typeface="Times New Roman" pitchFamily="18" charset="0"/>
              </a:rPr>
              <a:t>учебно</a:t>
            </a:r>
            <a:r>
              <a:rPr lang="ru-RU" sz="2400" dirty="0" smtClean="0">
                <a:solidFill>
                  <a:srgbClr val="323E1A"/>
                </a:solidFill>
                <a:latin typeface="Times New Roman" pitchFamily="18" charset="0"/>
                <a:cs typeface="Times New Roman" pitchFamily="18" charset="0"/>
              </a:rPr>
              <a:t> – познавательной компетенции дошкольников с целью   формирования </a:t>
            </a:r>
            <a:r>
              <a:rPr lang="ru-RU" sz="2400" dirty="0" err="1" smtClean="0">
                <a:solidFill>
                  <a:srgbClr val="323E1A"/>
                </a:solidFill>
                <a:latin typeface="Times New Roman" pitchFamily="18" charset="0"/>
                <a:cs typeface="Times New Roman" pitchFamily="18" charset="0"/>
              </a:rPr>
              <a:t>креативных</a:t>
            </a:r>
            <a:r>
              <a:rPr lang="ru-RU" sz="2400" dirty="0" smtClean="0">
                <a:solidFill>
                  <a:srgbClr val="323E1A"/>
                </a:solidFill>
                <a:latin typeface="Times New Roman" pitchFamily="18" charset="0"/>
                <a:cs typeface="Times New Roman" pitchFamily="18" charset="0"/>
              </a:rPr>
              <a:t> способностей через применение инновационных средств, таким образом у  детей развиваются творческие способности. Занятия  на развитие воображения смогут дать ребенку те необходимые знания, которые ему нужны для полноценного развития, для того чтобы он почувствовал красоту и гармонию природы, чтобы лучше понимал себя и других людей, чтобы выражал оригинальные идеи и фантазии, чтобы стал счастливым человеком,  а также  была развита речь. Путь ребенка к усвоению знаний лежит через удивление, фантазию, любознательность.</a:t>
            </a:r>
            <a:endParaRPr lang="ru-RU" sz="2400" dirty="0">
              <a:solidFill>
                <a:srgbClr val="323E1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datas/psikhologija/Protsessy-v-psikhologii/0017-017-Voobrazhe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28860" y="857232"/>
            <a:ext cx="5214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развивать воображение?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1500174"/>
            <a:ext cx="69294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1.Воображение развивается в игре, особенно в тех ее видах, где человек как бы выполняет определенную роль.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Развивается при чтении книг.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После прочтения известной сказки попросить ребенка рассказать ее так, что бы все было наоборот. (заяц охотится за волком, слон величиной с горошину, а мышка с гору и др.)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Рисовать, лепить, строить например самый необычный домик, так как ребенок себе это представляет.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5.Придумывать сказку можно не только с настоящими героями, это могут быть неживые предметы, говорящие животные, вымышленные персонажи – чем больше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креатива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тем лучше.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6.Мозаики,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пазлы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конструкторы, кубики развивают воображение.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7. С помощью устного -народного творчества и изобразительной деятельности.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714348" y="571480"/>
            <a:ext cx="8001056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5B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Принципы: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5B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-принцип свободы выбора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 любом обучающем или управляющем действии предоставляю  ребёнку право выбора);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-принцип открытости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(предоставляю ребёнку возможность работать с открытыми задачами (не имеющими единственно правильного решения); 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-принцип деятельности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 любое творческое задание включаю практическую деятельность);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-принцип обратной связи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(регулярно контролирую процесс освоения детьми мыслительных операций, т.к. в новых творческих заданиях есть элементы предыдущих);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-принцип идеальности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(творческие задания не требуют специального оборудования и могут быть частью любого вида деятельности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14480" y="357166"/>
            <a:ext cx="6858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Выставка методической литературы  и игр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развитие воображения</a:t>
            </a:r>
            <a:endParaRPr lang="ru-RU" sz="3200" b="1" dirty="0"/>
          </a:p>
        </p:txBody>
      </p:sp>
      <p:pic>
        <p:nvPicPr>
          <p:cNvPr id="9" name="Рисунок 8" descr="C:\Users\1\Desktop\фото\я и Гульмира по воображению материал\20170124_1519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857364"/>
            <a:ext cx="6786610" cy="4669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1\Desktop\фото\я и Гульмира по воображению материал\20170124_1520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285860"/>
            <a:ext cx="4643470" cy="31694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C:\Users\1\Desktop\фото\я и Гульмира по воображению материал\20170124_15213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429000"/>
            <a:ext cx="4154475" cy="30265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571604" y="785794"/>
            <a:ext cx="6788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Дидактические игры на развитие воображения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\Desktop\фото\я и Гульмира по воображению материал\20170119_1739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428736"/>
            <a:ext cx="375919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85918" y="785794"/>
            <a:ext cx="6506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Консультация для родителей Как развивать воображение?» </a:t>
            </a:r>
            <a:endParaRPr lang="ru-RU" dirty="0"/>
          </a:p>
        </p:txBody>
      </p:sp>
      <p:pic>
        <p:nvPicPr>
          <p:cNvPr id="4" name="Рисунок 3" descr="C:\Users\1\Desktop\фото\январь 2017г работа с родителями\20170119_1743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357562"/>
            <a:ext cx="3541716" cy="272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928670"/>
            <a:ext cx="564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Совместное творчество с родителями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«Книжки-малышки»</a:t>
            </a:r>
            <a:endParaRPr lang="ru-RU" sz="2000" dirty="0"/>
          </a:p>
        </p:txBody>
      </p:sp>
      <p:pic>
        <p:nvPicPr>
          <p:cNvPr id="6" name="Рисунок 5" descr="C:\Users\1\Desktop\фото\январь 2017г работа с родителями\20170117_08045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714488"/>
            <a:ext cx="2541584" cy="288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1\Desktop\фото\январь 2017г работа с родителями\20170117_08074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785927"/>
            <a:ext cx="228243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1\Desktop\фото\январь 2017г работа с родителями\20170117_08093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3929066"/>
            <a:ext cx="3154343" cy="2169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71670" y="35716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Играем вместе с родителями сказка «Рукавичка»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1\Desktop\фото\январь 2017г работа с родителями\20170119_1805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000108"/>
            <a:ext cx="3500462" cy="265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C:\Users\1\Desktop\фото\январь 2017г работа с родителями\20170119_18004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000108"/>
            <a:ext cx="3797285" cy="295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1\Desktop\фото\январь 2017г работа с родителями\20170119_18085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3500438"/>
            <a:ext cx="4868855" cy="3097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\Desktop\фото\фото с сотки\20161118_10185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785926"/>
            <a:ext cx="5940425" cy="4455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14678" y="500042"/>
            <a:ext cx="3318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«Сказка Репка на новый лад»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785794"/>
            <a:ext cx="6572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Работа </a:t>
            </a:r>
            <a:r>
              <a:rPr lang="ru-RU" dirty="0" smtClean="0">
                <a:solidFill>
                  <a:srgbClr val="002060"/>
                </a:solidFill>
              </a:rPr>
              <a:t>со </a:t>
            </a:r>
            <a:r>
              <a:rPr lang="ru-RU" dirty="0" smtClean="0">
                <a:solidFill>
                  <a:srgbClr val="002060"/>
                </a:solidFill>
              </a:rPr>
              <a:t>сказками: пересказ </a:t>
            </a:r>
            <a:r>
              <a:rPr lang="ru-RU" dirty="0" smtClean="0">
                <a:solidFill>
                  <a:srgbClr val="002060"/>
                </a:solidFill>
              </a:rPr>
              <a:t>сказок, развитие </a:t>
            </a:r>
            <a:r>
              <a:rPr lang="ru-RU" dirty="0" smtClean="0">
                <a:solidFill>
                  <a:srgbClr val="002060"/>
                </a:solidFill>
              </a:rPr>
              <a:t>фантазии, </a:t>
            </a:r>
            <a:r>
              <a:rPr lang="ru-RU" dirty="0" smtClean="0">
                <a:solidFill>
                  <a:srgbClr val="002060"/>
                </a:solidFill>
              </a:rPr>
              <a:t>творчества, навыков </a:t>
            </a:r>
            <a:r>
              <a:rPr lang="ru-RU" dirty="0" smtClean="0">
                <a:solidFill>
                  <a:srgbClr val="002060"/>
                </a:solidFill>
              </a:rPr>
              <a:t>сочинительства, активизация речи и словарного запаса детей.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1\Desktop\фото\январь 2017г работа с родителями\20170111_1654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3071810"/>
            <a:ext cx="4940293" cy="345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214546" y="428604"/>
            <a:ext cx="5857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Занятие «Нарисуй на варежках узоры»</a:t>
            </a:r>
            <a:endParaRPr lang="ru-RU" sz="2400" dirty="0"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Рисунок 4" descr="C:\Users\1\Desktop\фото\январь 2017г работа с родителями\20170111_16504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000108"/>
            <a:ext cx="3541717" cy="301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285728"/>
            <a:ext cx="6858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Занятие «Друзья для ежика» рисование тычком</a:t>
            </a:r>
            <a:endParaRPr lang="ru-RU" sz="2400" dirty="0"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00232" y="3357562"/>
            <a:ext cx="2000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rgbClr val="00206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Рисунок 5" descr="C:\Users\1\Desktop\фото\Дети 7группы\20171003_111823.jpg"/>
          <p:cNvPicPr/>
          <p:nvPr/>
        </p:nvPicPr>
        <p:blipFill>
          <a:blip r:embed="rId2" cstate="print"/>
          <a:srcRect l="16190" t="9019" r="5804" b="20630"/>
          <a:stretch>
            <a:fillRect/>
          </a:stretch>
        </p:blipFill>
        <p:spPr bwMode="auto">
          <a:xfrm>
            <a:off x="5572132" y="1000108"/>
            <a:ext cx="2786082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1\Desktop\фото\Дети 7группы\20171003_1118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857232"/>
            <a:ext cx="3684592" cy="272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1\Desktop\фото\Дети 7группы\20171003_11310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3357562"/>
            <a:ext cx="4256096" cy="3227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14480" y="785794"/>
            <a:ext cx="692948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520E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Вывод: 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Нестандартные подходы к организации творческого воображения удивляют и восхищают детей, тем самым, вызывая стремление заниматься таким интересным делом. Рисование необычными материалами и оригинальными техниками позволяет детям ощутить незабываемые положительные эмоции, раскрывает возможность использования хорошо знакомых им предметов в качестве художественных материалов, удивляет своей непредсказуемостью. Дети не будут бояться  ошибиться при высказывании своих  мыслей. Научатся нестандартно мыслить,  самостоятельно находить выход из проблемных ситуаций. Обогатится словарный запас, сформируется правильная речь.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Нетрадиционные техники изобразительной деятельности создают атмосферу непринужденности, открытости, раскованности, способствуют развитию инициативы, самостоятельности детей, создают эмоционально- положительное отношение к деятельности. Результат не может быть плохим или хорошим, работа каждого ребенка индивидуальна и  неповторима.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428728" y="642918"/>
            <a:ext cx="7429552" cy="58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Заключение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solidFill>
                  <a:srgbClr val="C05B08"/>
                </a:solidFill>
                <a:latin typeface="Times New Roman" pitchFamily="18" charset="0"/>
                <a:cs typeface="Times New Roman" pitchFamily="18" charset="0"/>
              </a:rPr>
              <a:t>Воображение играет огромную роль в жизни человека. Благодаря воображению человек творит, разумно планирует свою деятельность и управляет ею. Почти вся человеческая материальная и духовная культура является продуктом воображения и творчества людей. Воображение играет также огромное значение для развития и совершенствования человека как вида. </a:t>
            </a:r>
          </a:p>
          <a:p>
            <a:r>
              <a:rPr lang="ru-RU" sz="1900" dirty="0" smtClean="0">
                <a:solidFill>
                  <a:srgbClr val="C05B08"/>
                </a:solidFill>
                <a:latin typeface="Times New Roman" pitchFamily="18" charset="0"/>
                <a:cs typeface="Times New Roman" pitchFamily="18" charset="0"/>
              </a:rPr>
              <a:t>Обладая богатым воображением, человек может "жить" в разное время, что не может себе позволить никакое другое существо в мире. 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C05B0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результате проведенной работы выявляются дети с богатым воображением и наоборот. Дети могут получать специальные задания на следующих занятиях - одни для дальнейшего совершенствования, другие – для развития воображения.</a:t>
            </a:r>
            <a:endParaRPr kumimoji="0" lang="kk-KZ" sz="1900" b="0" i="0" u="none" strike="noStrike" cap="none" normalizeH="0" baseline="0" dirty="0" smtClean="0">
              <a:ln>
                <a:noFill/>
              </a:ln>
              <a:solidFill>
                <a:srgbClr val="C05B08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kumimoji="0" lang="kk-KZ" sz="1900" b="0" i="0" u="none" strike="noStrike" cap="none" normalizeH="0" baseline="0" dirty="0" smtClean="0">
                <a:ln>
                  <a:noFill/>
                </a:ln>
                <a:solidFill>
                  <a:srgbClr val="C05B0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Хотелось бы сказать, 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C05B0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 ни одного ребенка, который не любил бы сказки, не хотел бы подолгу слушать увлекательные истории.</a:t>
            </a:r>
            <a:r>
              <a:rPr kumimoji="0" lang="ru-RU" sz="1900" b="0" i="0" u="none" strike="noStrike" cap="none" normalizeH="0" dirty="0" smtClean="0">
                <a:ln>
                  <a:noFill/>
                </a:ln>
                <a:solidFill>
                  <a:srgbClr val="C05B0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C05B0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Однако, сказка - это не только развлечение, но и отличный способ для того, чтобы развить творческое воображение ребенка. А для этого нужна всего лишь фантазия, желание подарить детям позитивные эмоции.</a:t>
            </a:r>
            <a:endParaRPr lang="ru-RU" sz="1900" dirty="0" smtClean="0">
              <a:solidFill>
                <a:srgbClr val="C05B08"/>
              </a:solidFill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5B08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857356" y="1428736"/>
            <a:ext cx="5500726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Приложения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Консультация для родителей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Игры с детьми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428604"/>
            <a:ext cx="757242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Используемая литература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1.Выготский Л.С. Воображение и творчество в детском возрасте - 2.Гин С.И. Мир фантазии. Часть 1 и 2. Гомель, 1995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М.: Просвещение, 1991.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3.Гин С.И. Занятия по ТРИЗ в детском саду. Мн., 2008                                                                                                                                          4.Дыбина О.В. Что было до. М.: Творческий центр СФЕРА, 2004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5.Жихар О.П. ОТСМ - ТРИЗ в дошкольном образовании Мозырь, 2006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6.Корзун А.В. Веселая дидактика. Элементы ТРИЗ и РТВ в работе с дошкольниками.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2010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7.Лелюх С.В.,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Сидорчук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Т.А., Хоменко Н.Н. Развитие творческого мышления, воображения и речи дошкольников. Ульяновск, 2003 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8.Прохорова Л.Н. Путешествие по Фантазии. СПб.: Детство-Пресс, 2003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9.Сидорчук Т.А. Методы развития воображения дошкольников. Ульяновск, 2007.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10.А. В.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Корзун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Веселая дидактика: элементы ТРИЗ и РТВ в работе с дошкольниками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Мн.: Университетское, 2010. – 87 с.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12.Т. А.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Сидорчук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Методы формирования навыков мышления, воображения и речи дошкольников. Учебное пособие для работников дошкольных учреждений. – АО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«Первая Образцовая типография»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филиал 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«УЛЬЯНОВСКИЙ ДОМ ПЕЧАТИ»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2015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214422"/>
            <a:ext cx="70009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Воображение или фантазия очень важны для человека, развитие его активно происходит от 4 до 15 лет, так что не упустите драгоценное время. </a:t>
            </a:r>
            <a:endParaRPr lang="ru-RU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57422" y="2428868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</a:t>
            </a:r>
            <a:b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53734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1217</Words>
  <Application>Microsoft Office PowerPoint</Application>
  <PresentationFormat>Экран (4:3)</PresentationFormat>
  <Paragraphs>124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«Воображение важнее знания.  Знание ограничено, воображением можно охватить всё»                                            А. Энштейн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Нежный</dc:title>
  <dc:creator>Фокина Лидия Петровна</dc:creator>
  <cp:keywords>Шаблон презентации</cp:keywords>
  <cp:lastModifiedBy>1</cp:lastModifiedBy>
  <cp:revision>77</cp:revision>
  <dcterms:created xsi:type="dcterms:W3CDTF">2017-02-23T13:11:39Z</dcterms:created>
  <dcterms:modified xsi:type="dcterms:W3CDTF">2017-12-10T18:00:37Z</dcterms:modified>
</cp:coreProperties>
</file>